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69" r:id="rId12"/>
    <p:sldId id="270" r:id="rId13"/>
    <p:sldId id="262" r:id="rId14"/>
    <p:sldId id="263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8" r:id="rId28"/>
    <p:sldId id="272" r:id="rId29"/>
    <p:sldId id="285" r:id="rId30"/>
    <p:sldId id="273" r:id="rId31"/>
    <p:sldId id="286" r:id="rId32"/>
    <p:sldId id="287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2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fre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about-aws/global-infrastructure/regions_a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AWS- 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Bridge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32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On-Premises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Deploy resources by using virtualization and resource management tools.</a:t>
            </a:r>
          </a:p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Increase resource utilization by using application management and virtualization technologies.</a:t>
            </a:r>
          </a:p>
          <a:p>
            <a:pPr fontAlgn="auto">
              <a:buFont typeface="Wingdings" pitchFamily="2" charset="2"/>
              <a:buChar char="Ø"/>
            </a:pPr>
            <a:r>
              <a:rPr lang="en-US" b="1" dirty="0" smtClean="0"/>
              <a:t>On-premises deployment </a:t>
            </a:r>
            <a:r>
              <a:rPr lang="en-US" dirty="0" smtClean="0"/>
              <a:t>is also known as a </a:t>
            </a:r>
            <a:r>
              <a:rPr lang="en-US" i="1" dirty="0" smtClean="0"/>
              <a:t>private cloud</a:t>
            </a:r>
            <a:r>
              <a:rPr lang="en-US" dirty="0" smtClean="0"/>
              <a:t> deployment. In this model, resources are deployed on premises by using virtualization and resource management tools.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example, you might have applications that run on technology that is fully kept in your on-premises data center. Though this model is much like legacy IT infrastructure, its incorporation of application management and virtualization technologies helps to increase resource utilization.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Connect cloud-based resources to on-premises infrastructure.</a:t>
            </a:r>
          </a:p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Integrate cloud-based resources with legacy IT applications.</a:t>
            </a:r>
          </a:p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In a </a:t>
            </a:r>
            <a:r>
              <a:rPr lang="en-US" b="1" dirty="0" smtClean="0"/>
              <a:t>hybrid deployment</a:t>
            </a:r>
            <a:r>
              <a:rPr lang="en-US" dirty="0" smtClean="0"/>
              <a:t>, cloud-based resources are connected to on-premises infrastructure. </a:t>
            </a:r>
            <a:endParaRPr lang="en-US" dirty="0" smtClean="0"/>
          </a:p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you </a:t>
            </a:r>
            <a:r>
              <a:rPr lang="en-US" dirty="0" smtClean="0"/>
              <a:t>have legacy applications that are better maintained on premises, or government regulations require your business to keep certain records on premises</a:t>
            </a:r>
            <a:r>
              <a:rPr lang="en-US" dirty="0" smtClean="0"/>
              <a:t>.</a:t>
            </a:r>
          </a:p>
          <a:p>
            <a:pPr fontAlgn="auto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eployment-Model-Public-Private-Community-and-Hybrid-clo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48" y="3845580"/>
            <a:ext cx="7600621" cy="241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 Model</a:t>
            </a:r>
            <a:endParaRPr lang="en-US" dirty="0"/>
          </a:p>
        </p:txBody>
      </p:sp>
      <p:pic>
        <p:nvPicPr>
          <p:cNvPr id="4" name="Content Placeholder 3" descr="iaas-paas-saas-comparison.jpg.optim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1440" y="1846263"/>
            <a:ext cx="6016339" cy="4457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AWS (Amazon Web Service) is a Cloud Provider.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AWS provides with servers and services with scalability, Reduced Latency.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AWS Servi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76" y="2781705"/>
            <a:ext cx="8881241" cy="35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220" y="215136"/>
            <a:ext cx="9911255" cy="5815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Amazon Web Services (AWS) is the largest cloud computing platform, offering 200+ universally featured resources, from infrastructure to machine learning.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These </a:t>
            </a:r>
            <a:r>
              <a:rPr lang="en-US" dirty="0" smtClean="0"/>
              <a:t>combinable systems provide maximum usability and are designed expressly for the optimization of your application’s performance through content delivery features, data storage, and more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Amazon hosts global data centers with a vast network ensuring reduced latency worldwide.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Free-Tier Account -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2"/>
              </a:rPr>
              <a:t> Navigate to 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aws.amazon.com/free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Click on “Create Free Account”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i="1" dirty="0" smtClean="0"/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Enter Email id &amp; </a:t>
            </a:r>
            <a:r>
              <a:rPr lang="en-US" i="1" dirty="0" err="1" smtClean="0"/>
              <a:t>Aws</a:t>
            </a:r>
            <a:r>
              <a:rPr lang="en-US" i="1" dirty="0" smtClean="0"/>
              <a:t> Account Name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02104" y="2800843"/>
            <a:ext cx="5026301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Free-Tier Account - Configuration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371" y="1846263"/>
            <a:ext cx="6629584" cy="4022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Free-Tier Account -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i="1" dirty="0" smtClean="0"/>
              <a:t>Verify Email </a:t>
            </a:r>
            <a:r>
              <a:rPr lang="en-US" i="1" dirty="0" smtClean="0"/>
              <a:t>Address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10255" y="2299652"/>
            <a:ext cx="6858000" cy="347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Free-Tier Account – Validation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8510" y="1846263"/>
            <a:ext cx="5721635" cy="4501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Cloud Computing?</a:t>
            </a:r>
            <a:br>
              <a:rPr lang="en-US" dirty="0"/>
            </a:br>
            <a:endParaRPr lang="en-US" dirty="0"/>
          </a:p>
        </p:txBody>
      </p:sp>
      <p:sp>
        <p:nvSpPr>
          <p:cNvPr id="6" name="AutoShape 6" descr="A transaction between a client and a server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Cloud </a:t>
            </a:r>
            <a:r>
              <a:rPr lang="en-US" dirty="0"/>
              <a:t>computing is the on-demand delivery of IT resources over the internet with </a:t>
            </a:r>
            <a:r>
              <a:rPr lang="en-US" dirty="0" smtClean="0"/>
              <a:t>pay-as-  you-go pricing.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These resources include tools and applications like data storage, servers, databases, networking, and </a:t>
            </a:r>
            <a:r>
              <a:rPr lang="en-US" dirty="0" smtClean="0"/>
              <a:t>software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One type of cloud service would be streaming platforms for audio or video, where the actual media files are stored remotely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Another would be data storage platforms like Google Drive, Dropbox, </a:t>
            </a:r>
            <a:r>
              <a:rPr lang="en-US" dirty="0" smtClean="0"/>
              <a:t>OneDrive.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17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Free-Tier Account -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i="1" dirty="0" smtClean="0"/>
              <a:t>Create </a:t>
            </a:r>
            <a:r>
              <a:rPr lang="en-US" i="1" dirty="0" smtClean="0"/>
              <a:t>your </a:t>
            </a:r>
            <a:r>
              <a:rPr lang="en-US" i="1" dirty="0" smtClean="0"/>
              <a:t>password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98429" y="1902372"/>
            <a:ext cx="5688722" cy="4246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 Tier- Contact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630" y="1846263"/>
            <a:ext cx="5943597" cy="437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Free-Tier Account – Card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008" y="1846263"/>
            <a:ext cx="4849688" cy="440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Free-Tier Account Identity Confirmation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3490" y="1846263"/>
            <a:ext cx="4125346" cy="402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Free-Tier Account- Confirm Identity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438" y="2062163"/>
            <a:ext cx="55054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Free-Tier Account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459" y="1846263"/>
            <a:ext cx="5763407" cy="402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AWS Free-Tier Account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841" y="1930346"/>
            <a:ext cx="4071533" cy="43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AWS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 smtClean="0"/>
              <a:t>access AWS, you have three options:</a:t>
            </a:r>
            <a:endParaRPr lang="en-US" sz="1000" dirty="0" smtClean="0"/>
          </a:p>
          <a:p>
            <a:pPr lvl="1"/>
            <a:r>
              <a:rPr lang="en-US" dirty="0" smtClean="0"/>
              <a:t>AWS Management Console (protected by password + MFA)</a:t>
            </a:r>
            <a:endParaRPr lang="en-US" sz="1000" dirty="0" smtClean="0"/>
          </a:p>
          <a:p>
            <a:pPr lvl="1"/>
            <a:r>
              <a:rPr lang="en-US" dirty="0" smtClean="0"/>
              <a:t>AWS Command Line Interface (CLI): protected by access keys</a:t>
            </a:r>
            <a:endParaRPr lang="en-US" sz="1000" dirty="0" smtClean="0"/>
          </a:p>
          <a:p>
            <a:pPr lvl="1"/>
            <a:r>
              <a:rPr lang="en-US" dirty="0" smtClean="0"/>
              <a:t>AWS Software Developer Kit (SDK) - for code: protected by access keys</a:t>
            </a:r>
            <a:endParaRPr lang="en-US" sz="1000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Access Keys are generated through the AWS Console</a:t>
            </a:r>
            <a:endParaRPr lang="en-US" sz="1000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Users manage their own access keys</a:t>
            </a:r>
            <a:endParaRPr lang="en-US" sz="1000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Access Keys are secret, just like a password. Don’t share them</a:t>
            </a:r>
            <a:endParaRPr lang="en-US" sz="1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Global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aws.amazon.com/about-aws/global-infrastructure/regions_az/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AWS Regions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AWS  Availability Zones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AWS Edge Location/ Point of Presence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Region?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dirty="0" smtClean="0"/>
              <a:t>Compliance with data governance and legal requirements: data never leaves a region without your explicit permission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Proximity to customers: reduced latency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Available services within a Region: new services and new features aren’t available in every Region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Pricing: pricing varies region to region and is transparent in the service pricing page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Cloud Computing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770417" cy="21376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Before cloud computing emerged,  there was client/server computing, centralized storage in which all the data, software applications and all the controls reside on the server side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Distributed computing concept came after this, where all the computers are networked together and resources are shared when </a:t>
            </a:r>
            <a:r>
              <a:rPr lang="en-US" dirty="0" smtClean="0"/>
              <a:t>needed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Cloud Computing concept came into the picture in the year 1950 with accessible via thin/static clients and the implementation of mainframe </a:t>
            </a:r>
            <a:r>
              <a:rPr lang="en-US" dirty="0" smtClean="0"/>
              <a:t>computers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Client-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52" y="4112246"/>
            <a:ext cx="4191215" cy="1915774"/>
          </a:xfrm>
          <a:prstGeom prst="rect">
            <a:avLst/>
          </a:prstGeom>
        </p:spPr>
      </p:pic>
      <p:pic>
        <p:nvPicPr>
          <p:cNvPr id="8" name="Picture 7" descr="CommunicationNe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530" y="3960428"/>
            <a:ext cx="4645573" cy="23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2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Identity and Access Management (IAM)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Users &amp; Groups	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000" dirty="0" smtClean="0"/>
              <a:t>IAM </a:t>
            </a:r>
            <a:r>
              <a:rPr lang="en-US" sz="2000" dirty="0" smtClean="0"/>
              <a:t>= Identity and Access Management, Global </a:t>
            </a:r>
            <a:r>
              <a:rPr lang="en-US" sz="2000" dirty="0" smtClean="0"/>
              <a:t>service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Root </a:t>
            </a:r>
            <a:r>
              <a:rPr lang="en-US" sz="2000" dirty="0" smtClean="0"/>
              <a:t>account created by default, shouldn’t be used or </a:t>
            </a:r>
            <a:r>
              <a:rPr lang="en-US" sz="2000" dirty="0" smtClean="0"/>
              <a:t>shared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Users </a:t>
            </a:r>
            <a:r>
              <a:rPr lang="en-US" sz="2000" dirty="0" smtClean="0"/>
              <a:t>are people within your organization, and can be grouped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Groups </a:t>
            </a:r>
            <a:r>
              <a:rPr lang="en-US" sz="2000" dirty="0" smtClean="0"/>
              <a:t>only contain users, not other groups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Users </a:t>
            </a:r>
            <a:r>
              <a:rPr lang="en-US" sz="2000" dirty="0" smtClean="0"/>
              <a:t>don’t have to belong to a group, and user can belong to multiple groups</a:t>
            </a:r>
          </a:p>
          <a:p>
            <a:endParaRPr lang="en-US" dirty="0"/>
          </a:p>
        </p:txBody>
      </p:sp>
      <p:pic>
        <p:nvPicPr>
          <p:cNvPr id="4" name="Picture 3" descr="I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66" y="3873372"/>
            <a:ext cx="10249784" cy="2413607"/>
          </a:xfrm>
          <a:prstGeom prst="rect">
            <a:avLst/>
          </a:prstGeom>
        </p:spPr>
      </p:pic>
      <p:pic>
        <p:nvPicPr>
          <p:cNvPr id="5" name="image6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961" y="734305"/>
            <a:ext cx="954024" cy="95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IAM Permissions, Policy </a:t>
            </a:r>
            <a:r>
              <a:rPr lang="en-US" dirty="0" err="1" smtClean="0"/>
              <a:t>Inheritence</a:t>
            </a:r>
            <a:r>
              <a:rPr lang="en-US" dirty="0" smtClean="0"/>
              <a:t> &amp; Password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4349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Users or Groups can be assigned JSON documents called </a:t>
            </a:r>
            <a:r>
              <a:rPr lang="en-US" dirty="0" smtClean="0"/>
              <a:t>policies  - Policy Generator</a:t>
            </a:r>
          </a:p>
          <a:p>
            <a:pPr lvl="1">
              <a:buFont typeface="Wingdings" pitchFamily="2" charset="2"/>
              <a:buChar char="Ø"/>
            </a:pPr>
            <a:endParaRPr lang="en-US" sz="9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These policies define </a:t>
            </a:r>
            <a:r>
              <a:rPr lang="en-US" dirty="0" smtClean="0"/>
              <a:t>the</a:t>
            </a:r>
            <a:r>
              <a:rPr lang="en-US" sz="900" dirty="0" smtClean="0"/>
              <a:t> </a:t>
            </a:r>
            <a:r>
              <a:rPr lang="en-US" dirty="0" smtClean="0"/>
              <a:t>permissions </a:t>
            </a:r>
            <a:r>
              <a:rPr lang="en-US" dirty="0" smtClean="0"/>
              <a:t>of the </a:t>
            </a:r>
            <a:r>
              <a:rPr lang="en-US" dirty="0" smtClean="0"/>
              <a:t>users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 AWS you apply the </a:t>
            </a:r>
            <a:r>
              <a:rPr lang="en-US" b="1" dirty="0" smtClean="0"/>
              <a:t>least privilege principle</a:t>
            </a:r>
            <a:r>
              <a:rPr lang="en-US" dirty="0" smtClean="0"/>
              <a:t>: don’t give more permissions than a user </a:t>
            </a:r>
            <a:r>
              <a:rPr lang="en-US" dirty="0" smtClean="0"/>
              <a:t>needs</a:t>
            </a:r>
          </a:p>
          <a:p>
            <a:pPr lvl="1">
              <a:buNone/>
            </a:pPr>
            <a:endParaRPr lang="en-US" sz="900" dirty="0" smtClean="0"/>
          </a:p>
          <a:p>
            <a:pPr lvl="0"/>
            <a:r>
              <a:rPr lang="en-US" dirty="0" smtClean="0"/>
              <a:t>P</a:t>
            </a:r>
            <a:r>
              <a:rPr lang="en-US" dirty="0" smtClean="0"/>
              <a:t>assword Policy:</a:t>
            </a:r>
            <a:endParaRPr lang="en-US" sz="1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Set a minimum password </a:t>
            </a:r>
            <a:r>
              <a:rPr lang="en-US" dirty="0" smtClean="0"/>
              <a:t>length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Require </a:t>
            </a:r>
            <a:r>
              <a:rPr lang="en-US" dirty="0" smtClean="0"/>
              <a:t>specific character types:</a:t>
            </a:r>
            <a:endParaRPr lang="en-US" sz="1000" dirty="0" smtClean="0"/>
          </a:p>
          <a:p>
            <a:pPr lvl="2"/>
            <a:r>
              <a:rPr lang="en-US" dirty="0" smtClean="0"/>
              <a:t>including uppercase letters</a:t>
            </a:r>
            <a:endParaRPr lang="en-US" sz="900" dirty="0" smtClean="0"/>
          </a:p>
          <a:p>
            <a:pPr lvl="2"/>
            <a:r>
              <a:rPr lang="en-US" dirty="0" smtClean="0"/>
              <a:t>lowercase letters</a:t>
            </a:r>
            <a:endParaRPr lang="en-US" sz="900" dirty="0" smtClean="0"/>
          </a:p>
          <a:p>
            <a:pPr lvl="2"/>
            <a:r>
              <a:rPr lang="en-US" dirty="0" smtClean="0"/>
              <a:t>numbers</a:t>
            </a:r>
            <a:endParaRPr lang="en-US" sz="900" dirty="0" smtClean="0"/>
          </a:p>
          <a:p>
            <a:pPr lvl="2"/>
            <a:r>
              <a:rPr lang="en-US" dirty="0" smtClean="0"/>
              <a:t>non-alphanumeric characters</a:t>
            </a:r>
            <a:endParaRPr lang="en-US" sz="9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Allow all IAM users to change their own </a:t>
            </a:r>
            <a:r>
              <a:rPr lang="en-US" dirty="0" smtClean="0"/>
              <a:t>passwords</a:t>
            </a:r>
          </a:p>
          <a:p>
            <a:pPr lvl="1">
              <a:buFont typeface="Wingdings" pitchFamily="2" charset="2"/>
              <a:buChar char="Ø"/>
            </a:pPr>
            <a:endParaRPr lang="en-US" sz="1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Require users to change their password after some time (password expiration</a:t>
            </a:r>
            <a:r>
              <a:rPr lang="en-US" dirty="0" smtClean="0"/>
              <a:t>)</a:t>
            </a:r>
            <a:endParaRPr lang="en-US" sz="1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Prevent password re-use</a:t>
            </a:r>
            <a:endParaRPr lang="en-US" sz="1000" dirty="0" smtClean="0"/>
          </a:p>
          <a:p>
            <a:pPr lvl="1">
              <a:buFont typeface="Wingdings" pitchFamily="2" charset="2"/>
              <a:buChar char="Ø"/>
            </a:pPr>
            <a:endParaRPr lang="en-US" sz="9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Factor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Users </a:t>
            </a:r>
            <a:r>
              <a:rPr lang="en-US" dirty="0" smtClean="0"/>
              <a:t>have access to your account and can possibly change configurations or delete resources in your AWS account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You </a:t>
            </a:r>
            <a:r>
              <a:rPr lang="en-US" dirty="0" smtClean="0"/>
              <a:t>want to protect your Root Accounts and IAM users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MFA </a:t>
            </a:r>
            <a:r>
              <a:rPr lang="en-US" dirty="0" smtClean="0"/>
              <a:t>= password </a:t>
            </a:r>
            <a:r>
              <a:rPr lang="en-US" i="1" dirty="0" smtClean="0"/>
              <a:t>you know </a:t>
            </a:r>
            <a:r>
              <a:rPr lang="en-US" dirty="0" smtClean="0"/>
              <a:t>+ security device </a:t>
            </a:r>
            <a:r>
              <a:rPr lang="en-US" i="1" dirty="0" smtClean="0"/>
              <a:t>you own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IAM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85120" cy="402336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dirty="0" smtClean="0"/>
              <a:t> Some </a:t>
            </a:r>
            <a:r>
              <a:rPr lang="en-US" dirty="0" smtClean="0"/>
              <a:t>AWS service will need to perform actions on your behalf</a:t>
            </a:r>
            <a:endParaRPr lang="en-US" sz="1000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Common </a:t>
            </a:r>
            <a:r>
              <a:rPr lang="en-US" dirty="0" smtClean="0"/>
              <a:t>roles:</a:t>
            </a:r>
            <a:endParaRPr lang="en-US" sz="1000" dirty="0" smtClean="0"/>
          </a:p>
          <a:p>
            <a:pPr lvl="1"/>
            <a:r>
              <a:rPr lang="en-US" dirty="0" smtClean="0"/>
              <a:t>EC2 Instance Roles</a:t>
            </a:r>
            <a:endParaRPr lang="en-US" sz="1000" dirty="0" smtClean="0"/>
          </a:p>
          <a:p>
            <a:pPr lvl="1"/>
            <a:r>
              <a:rPr lang="en-US" dirty="0" smtClean="0"/>
              <a:t>Lambda Function Roles</a:t>
            </a:r>
            <a:endParaRPr lang="en-US" sz="1000" dirty="0" smtClean="0"/>
          </a:p>
          <a:p>
            <a:pPr lvl="1"/>
            <a:r>
              <a:rPr lang="en-US" dirty="0" smtClean="0"/>
              <a:t>Roles for </a:t>
            </a:r>
            <a:r>
              <a:rPr lang="en-US" dirty="0" err="1" smtClean="0"/>
              <a:t>CloudFormation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                       </a:t>
            </a:r>
            <a:endParaRPr lang="en-US" sz="1000" dirty="0" smtClean="0"/>
          </a:p>
          <a:p>
            <a:endParaRPr lang="en-US" dirty="0"/>
          </a:p>
        </p:txBody>
      </p:sp>
      <p:pic>
        <p:nvPicPr>
          <p:cNvPr id="7" name="Picture 6" descr="Ro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773" y="1860331"/>
            <a:ext cx="3522100" cy="375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AWS EC2 Elastic Compute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8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2" y="664368"/>
            <a:ext cx="1009816" cy="1009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Cloud </a:t>
            </a:r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884513" cy="40233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Then </a:t>
            </a:r>
            <a:r>
              <a:rPr lang="en-US" dirty="0" smtClean="0"/>
              <a:t>in 1961, John McCarthy delivered a speech at MIT in which he suggested that computing can be sold like a utility like electricity and food.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1999, Salesforce.com became the 1st company to enter the cloud arena, excelling the concept of providing enterprise-level applications to end users through the </a:t>
            </a:r>
            <a:r>
              <a:rPr lang="en-US" dirty="0" smtClean="0"/>
              <a:t>Internet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Then in 2002, </a:t>
            </a:r>
            <a:r>
              <a:rPr lang="en-US" b="1" dirty="0" smtClean="0"/>
              <a:t>Amazon</a:t>
            </a:r>
            <a:r>
              <a:rPr lang="en-US" dirty="0" smtClean="0"/>
              <a:t> came up with Amazon Web Services, providing services like computation, storage, and even human </a:t>
            </a:r>
            <a:r>
              <a:rPr lang="en-US" dirty="0" smtClean="0"/>
              <a:t>intelligence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W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151" y="256631"/>
            <a:ext cx="10594428" cy="59593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enefits </a:t>
            </a:r>
            <a:r>
              <a:rPr lang="en-US" dirty="0" smtClean="0"/>
              <a:t>of cloud computing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38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No Trade </a:t>
            </a:r>
            <a:r>
              <a:rPr lang="en-US" b="1" dirty="0" smtClean="0"/>
              <a:t>upfront expense for variable </a:t>
            </a:r>
            <a:r>
              <a:rPr lang="en-US" b="1" dirty="0" smtClean="0"/>
              <a:t>expense :  </a:t>
            </a:r>
            <a:r>
              <a:rPr lang="en-US" dirty="0" smtClean="0"/>
              <a:t>Upfront expense refers to data centers, physical servers, and other resources that you would need to invest in before using </a:t>
            </a:r>
            <a:r>
              <a:rPr lang="en-US" dirty="0" smtClean="0"/>
              <a:t>them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Stop spending money to run and maintain data </a:t>
            </a:r>
            <a:r>
              <a:rPr lang="en-US" b="1" dirty="0" smtClean="0"/>
              <a:t>centers: </a:t>
            </a:r>
            <a:r>
              <a:rPr lang="en-US" dirty="0" smtClean="0"/>
              <a:t>Computing in data centers often requires you to spend more money and time managing infrastructure and servers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cloud </a:t>
            </a:r>
            <a:r>
              <a:rPr lang="en-US" dirty="0" smtClean="0"/>
              <a:t>computing is the ability to focus less on these tasks and more on your applications and </a:t>
            </a:r>
            <a:r>
              <a:rPr lang="en-US" dirty="0" smtClean="0"/>
              <a:t>customers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Stop guessing </a:t>
            </a:r>
            <a:r>
              <a:rPr lang="en-US" b="1" dirty="0" smtClean="0"/>
              <a:t>capacity: </a:t>
            </a:r>
            <a:r>
              <a:rPr lang="en-US" dirty="0" smtClean="0"/>
              <a:t>With cloud computing, you don’t have to predict how much infrastructure capacity you will need before deploying an application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Increase speed and </a:t>
            </a:r>
            <a:r>
              <a:rPr lang="en-US" b="1" dirty="0" smtClean="0"/>
              <a:t>agility: </a:t>
            </a:r>
            <a:r>
              <a:rPr lang="en-US" dirty="0" smtClean="0"/>
              <a:t>The flexibility of cloud computing makes it easier for you to develop and deploy </a:t>
            </a:r>
            <a:r>
              <a:rPr lang="en-US" dirty="0" smtClean="0"/>
              <a:t>applications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Go global in </a:t>
            </a:r>
            <a:r>
              <a:rPr lang="en-US" b="1" dirty="0" smtClean="0"/>
              <a:t>minutes: </a:t>
            </a:r>
            <a:r>
              <a:rPr lang="en-US" dirty="0" smtClean="0"/>
              <a:t>This means that even if you are located in a different part of the world than your customers, customers are able to access your applications with minimal delays. 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Types </a:t>
            </a:r>
            <a:r>
              <a:rPr lang="en-US" b="1" dirty="0" smtClean="0"/>
              <a:t>of </a:t>
            </a:r>
            <a:r>
              <a:rPr lang="en-US" b="1" dirty="0" smtClean="0"/>
              <a:t>deployment </a:t>
            </a:r>
            <a:r>
              <a:rPr lang="en-US" b="1" dirty="0" smtClean="0"/>
              <a:t>models </a:t>
            </a:r>
            <a:r>
              <a:rPr lang="en-US" b="1" dirty="0" smtClean="0"/>
              <a:t>are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Cloud- Based Deployment – Public , Private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On-Premises Deployment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Hybrid Deployment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loud-Deployment-Featured-5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48" y="2310698"/>
            <a:ext cx="4420258" cy="2652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Based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Run all parts of the application in the cloud.</a:t>
            </a:r>
          </a:p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Design </a:t>
            </a:r>
            <a:r>
              <a:rPr lang="en-US" dirty="0" smtClean="0"/>
              <a:t>and build new applications in the cloud.</a:t>
            </a:r>
          </a:p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In a </a:t>
            </a:r>
            <a:r>
              <a:rPr lang="en-US" b="1" dirty="0" smtClean="0"/>
              <a:t>cloud-based deployment</a:t>
            </a:r>
            <a:r>
              <a:rPr lang="en-US" dirty="0" smtClean="0"/>
              <a:t> model, you can migrate existing applications to the cloud, or you can design and build new applications in the cloud</a:t>
            </a:r>
            <a:r>
              <a:rPr lang="en-US" dirty="0" smtClean="0"/>
              <a:t>.</a:t>
            </a:r>
          </a:p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You can build those applications on low-level infrastructure that requires your IT staff to manage them. </a:t>
            </a:r>
            <a:endParaRPr lang="en-US" dirty="0" smtClean="0"/>
          </a:p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Alternatively</a:t>
            </a:r>
            <a:r>
              <a:rPr lang="en-US" dirty="0" smtClean="0"/>
              <a:t>, you can build them using higher-level services that reduce the management, architecting, and scaling requirements of the core infrastructure.</a:t>
            </a:r>
            <a:br>
              <a:rPr lang="en-US" dirty="0" smtClean="0"/>
            </a:br>
            <a:endParaRPr lang="en-US" dirty="0" smtClean="0"/>
          </a:p>
          <a:p>
            <a:pPr fontAlgn="auto">
              <a:buFont typeface="Wingdings" pitchFamily="2" charset="2"/>
              <a:buChar char="Ø"/>
            </a:pPr>
            <a:r>
              <a:rPr lang="en-US" dirty="0" smtClean="0"/>
              <a:t>For </a:t>
            </a:r>
            <a:r>
              <a:rPr lang="en-US" dirty="0" smtClean="0"/>
              <a:t>example, a company might create an application consisting of virtual servers, databases, and networking components that are fully based in the cloud.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</a:t>
            </a:r>
            <a:endParaRPr lang="en-US" dirty="0"/>
          </a:p>
        </p:txBody>
      </p:sp>
      <p:pic>
        <p:nvPicPr>
          <p:cNvPr id="4" name="Content Placeholder 3" descr="img-public-cloud-vs-private-clou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852" y="1846263"/>
            <a:ext cx="6865176" cy="4170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226</TotalTime>
  <Words>856</Words>
  <Application>Microsoft Office PowerPoint</Application>
  <PresentationFormat>Custom</PresentationFormat>
  <Paragraphs>142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Retrospect</vt:lpstr>
      <vt:lpstr>AWS- Cloud Computing</vt:lpstr>
      <vt:lpstr>What Is Cloud Computing? </vt:lpstr>
      <vt:lpstr>History of Cloud Computing </vt:lpstr>
      <vt:lpstr>History of Cloud Computing</vt:lpstr>
      <vt:lpstr>Slide 5</vt:lpstr>
      <vt:lpstr>Benefits of cloud computing </vt:lpstr>
      <vt:lpstr>Deployment models </vt:lpstr>
      <vt:lpstr>Cloud Based Deployment</vt:lpstr>
      <vt:lpstr>Public vs Private</vt:lpstr>
      <vt:lpstr>On-Premises Deployment</vt:lpstr>
      <vt:lpstr>Hybrid Deployment</vt:lpstr>
      <vt:lpstr>Cloud Service Model</vt:lpstr>
      <vt:lpstr>What is AWS?</vt:lpstr>
      <vt:lpstr>Slide 14</vt:lpstr>
      <vt:lpstr>AWS</vt:lpstr>
      <vt:lpstr>AWS Free-Tier Account - Creation</vt:lpstr>
      <vt:lpstr>AWS Free-Tier Account - Configuration</vt:lpstr>
      <vt:lpstr>AWS Free-Tier Account - Verification</vt:lpstr>
      <vt:lpstr>AWS Free-Tier Account – Validation</vt:lpstr>
      <vt:lpstr>AWS Free-Tier Account - Password</vt:lpstr>
      <vt:lpstr>AWS Free Tier- Contact Information</vt:lpstr>
      <vt:lpstr>AWS Free-Tier Account – Card Information</vt:lpstr>
      <vt:lpstr>AWS Free-Tier Account Identity Confirmation</vt:lpstr>
      <vt:lpstr>AWS Free-Tier Account- Confirm Identity</vt:lpstr>
      <vt:lpstr>AWS Free-Tier Account</vt:lpstr>
      <vt:lpstr>Login to AWS Free-Tier Account</vt:lpstr>
      <vt:lpstr>Accessing AWS Account</vt:lpstr>
      <vt:lpstr>AWS Global Infrastructure</vt:lpstr>
      <vt:lpstr>How to Choose Region?</vt:lpstr>
      <vt:lpstr>   Identity and Access Management (IAM) </vt:lpstr>
      <vt:lpstr>IAM Permissions, Policy Inheritence &amp; Password Policy</vt:lpstr>
      <vt:lpstr>Multi Factor Authentication</vt:lpstr>
      <vt:lpstr>IAM Roles</vt:lpstr>
      <vt:lpstr>       AWS EC2 Elastic Compute Cloud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AWS- Cloud Computing</dc:title>
  <dc:creator>Mohammed Al Riyaz</dc:creator>
  <cp:lastModifiedBy>Mohammed Al Riyaz</cp:lastModifiedBy>
  <cp:revision>55</cp:revision>
  <dcterms:created xsi:type="dcterms:W3CDTF">2022-09-17T05:54:15Z</dcterms:created>
  <dcterms:modified xsi:type="dcterms:W3CDTF">2022-09-17T09:45:23Z</dcterms:modified>
</cp:coreProperties>
</file>